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309" r:id="rId6"/>
    <p:sldId id="260" r:id="rId7"/>
    <p:sldId id="28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08" r:id="rId23"/>
    <p:sldId id="275" r:id="rId24"/>
    <p:sldId id="276" r:id="rId25"/>
    <p:sldId id="278" r:id="rId26"/>
    <p:sldId id="290" r:id="rId27"/>
    <p:sldId id="279" r:id="rId28"/>
    <p:sldId id="280" r:id="rId29"/>
    <p:sldId id="281" r:id="rId30"/>
    <p:sldId id="291" r:id="rId31"/>
    <p:sldId id="282" r:id="rId32"/>
    <p:sldId id="292" r:id="rId33"/>
    <p:sldId id="283" r:id="rId34"/>
    <p:sldId id="284" r:id="rId35"/>
    <p:sldId id="285" r:id="rId36"/>
    <p:sldId id="293" r:id="rId37"/>
    <p:sldId id="286" r:id="rId38"/>
    <p:sldId id="287" r:id="rId39"/>
    <p:sldId id="288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465F9-6B51-4D4B-A48C-FFEAB23FF9BD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291C0-3C4E-44A2-B274-EB5CD65DBE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4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30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8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6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Janet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81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2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 these in one at a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Janet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7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3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 these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1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5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</a:t>
            </a:r>
            <a:r>
              <a:rPr lang="en-US" baseline="0" dirty="0" smtClean="0"/>
              <a:t>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22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291C0-3C4E-44A2-B274-EB5CD65DBE4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4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4727096-2CB5-433B-81A3-B8E497D6548C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8D9B83F-5548-4F52-8F36-035F513BFD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 Frogbottom Was Wrong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10 Grammar Rules That Aren’t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You and I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41322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Correct?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 and I went to the beach.</a:t>
            </a:r>
          </a:p>
          <a:p>
            <a:r>
              <a:rPr lang="en-US" dirty="0" smtClean="0"/>
              <a:t>I and Jan went to the beach.</a:t>
            </a:r>
          </a:p>
          <a:p>
            <a:r>
              <a:rPr lang="en-US" dirty="0" smtClean="0"/>
              <a:t>Jan went to the beach with Sam and I.</a:t>
            </a:r>
          </a:p>
          <a:p>
            <a:r>
              <a:rPr lang="en-US" dirty="0" smtClean="0"/>
              <a:t>Jan went to the beach with I.</a:t>
            </a:r>
          </a:p>
          <a:p>
            <a:r>
              <a:rPr lang="en-US" dirty="0" smtClean="0"/>
              <a:t>Jan went to the beach with Sam and me.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Ear Knows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Jan and I went to the beach.</a:t>
            </a:r>
          </a:p>
          <a:p>
            <a:r>
              <a:rPr lang="en-US" dirty="0" smtClean="0"/>
              <a:t>I and Jan went to the beach.</a:t>
            </a:r>
          </a:p>
          <a:p>
            <a:r>
              <a:rPr lang="en-US" dirty="0" smtClean="0"/>
              <a:t>Jan went to the beach with Sam and I.</a:t>
            </a:r>
          </a:p>
          <a:p>
            <a:r>
              <a:rPr lang="en-US" dirty="0" smtClean="0"/>
              <a:t>Jan went to the beach with I.</a:t>
            </a:r>
          </a:p>
          <a:p>
            <a:r>
              <a:rPr lang="en-US" b="1" dirty="0" smtClean="0"/>
              <a:t>Jan went to the beach with Sam and 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It’s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In a direct quote in copy I received for publication:</a:t>
            </a:r>
          </a:p>
          <a:p>
            <a:pPr lvl="1"/>
            <a:r>
              <a:rPr lang="en-US" dirty="0" smtClean="0"/>
              <a:t>Between my husband and I, we make enough that I can own a horse.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98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It’s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On Facebook</a:t>
            </a:r>
          </a:p>
          <a:p>
            <a:pPr marL="347472" lvl="1" indent="0">
              <a:buNone/>
            </a:pPr>
            <a:r>
              <a:rPr lang="en-US" dirty="0" smtClean="0"/>
              <a:t>Two years ago today, I had the honor of having our friends and family witness Fred and I becoming husband and wife.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It’s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In an email from my sister last week</a:t>
            </a:r>
          </a:p>
          <a:p>
            <a:pPr marL="347472" lvl="1" indent="0">
              <a:buNone/>
            </a:pPr>
            <a:r>
              <a:rPr lang="en-US" dirty="0" smtClean="0"/>
              <a:t>Did you happen to get any pictures of Travis and I when we were branding?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use “I” as the object of a preposition or a verb in your own copy.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If a source uses it incorrectly, paraphrase.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Avoid the direct quote.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2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hich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7976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You Use Which?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“Which” is for independent clauses.</a:t>
            </a:r>
          </a:p>
          <a:p>
            <a:r>
              <a:rPr lang="en-US" dirty="0" smtClean="0"/>
              <a:t>“Which” is for nonessential clauses.</a:t>
            </a:r>
          </a:p>
          <a:p>
            <a:r>
              <a:rPr lang="en-US" dirty="0" smtClean="0"/>
              <a:t>“That” is for dependent clauses.</a:t>
            </a:r>
          </a:p>
          <a:p>
            <a:r>
              <a:rPr lang="en-US" dirty="0" smtClean="0"/>
              <a:t>“That” is for essential clauses.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t</a:t>
            </a:r>
            <a:r>
              <a:rPr lang="en-US" dirty="0" smtClean="0"/>
              <a:t>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Follow the AP Stylebook</a:t>
            </a:r>
          </a:p>
        </p:txBody>
      </p:sp>
    </p:spTree>
    <p:extLst>
      <p:ext uri="{BB962C8B-B14F-4D97-AF65-F5344CB8AC3E}">
        <p14:creationId xmlns:p14="http://schemas.microsoft.com/office/powerpoint/2010/main" val="11242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Frogbottom</a:t>
            </a:r>
            <a:endParaRPr lang="en-US" dirty="0"/>
          </a:p>
        </p:txBody>
      </p:sp>
      <p:pic>
        <p:nvPicPr>
          <p:cNvPr id="4" name="Welcome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5674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hom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3400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17788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AP Stylebook 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Who, whom </a:t>
            </a:r>
          </a:p>
          <a:p>
            <a:pPr lvl="1"/>
            <a:r>
              <a:rPr lang="en-US" i="1" dirty="0" smtClean="0"/>
              <a:t>Who</a:t>
            </a:r>
            <a:r>
              <a:rPr lang="en-US" dirty="0" smtClean="0"/>
              <a:t> </a:t>
            </a:r>
            <a:r>
              <a:rPr lang="en-US" dirty="0"/>
              <a:t>is the pronoun used for references to human beings and to animals with a name. It is grammatically the subject (never the object) of a sentence, clause or phrase: </a:t>
            </a:r>
            <a:r>
              <a:rPr lang="en-US" i="1" dirty="0"/>
              <a:t>The woman who rented the room left the window open. Who is </a:t>
            </a:r>
            <a:r>
              <a:rPr lang="en-US" i="1" dirty="0" smtClean="0"/>
              <a:t>there?</a:t>
            </a:r>
            <a:br>
              <a:rPr lang="en-US" i="1" dirty="0" smtClean="0"/>
            </a:br>
            <a:endParaRPr lang="en-US" i="1" dirty="0" smtClean="0"/>
          </a:p>
          <a:p>
            <a:pPr lvl="1"/>
            <a:r>
              <a:rPr lang="en-US" i="1" dirty="0" smtClean="0"/>
              <a:t>Whom</a:t>
            </a:r>
            <a:r>
              <a:rPr lang="en-US" dirty="0" smtClean="0"/>
              <a:t> </a:t>
            </a:r>
            <a:r>
              <a:rPr lang="en-US" dirty="0"/>
              <a:t>is used when someone is the object of a verb or preposition: </a:t>
            </a:r>
            <a:r>
              <a:rPr lang="en-US" i="1" dirty="0"/>
              <a:t>The woman to whom the room was rented left the window open. Whom do you wish to see?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‘That’ is not a substitute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woman that I saw in the window was an engineer.</a:t>
            </a:r>
          </a:p>
          <a:p>
            <a:r>
              <a:rPr lang="en-US" dirty="0" smtClean="0"/>
              <a:t>The woman that drove the truck was an engineer.</a:t>
            </a:r>
          </a:p>
          <a:p>
            <a:r>
              <a:rPr lang="en-US" dirty="0" smtClean="0"/>
              <a:t>The woman </a:t>
            </a:r>
            <a:r>
              <a:rPr lang="en-US" u="sng" dirty="0" smtClean="0"/>
              <a:t>whom</a:t>
            </a:r>
            <a:r>
              <a:rPr lang="en-US" dirty="0" smtClean="0"/>
              <a:t> I saw in the window was an engineer.</a:t>
            </a:r>
          </a:p>
          <a:p>
            <a:r>
              <a:rPr lang="en-US" dirty="0" smtClean="0"/>
              <a:t>The woman </a:t>
            </a:r>
            <a:r>
              <a:rPr lang="en-US" u="sng" dirty="0" smtClean="0"/>
              <a:t>who</a:t>
            </a:r>
            <a:r>
              <a:rPr lang="en-US" dirty="0" smtClean="0"/>
              <a:t> drove the truck was an engineer.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Follow the AP Stylebook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Caveat: Many people think “whom” sounds stuck up. If your readers are among them, rewrite the sentence.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/>
              <a:t>The woman to whom the room was rented left the window </a:t>
            </a:r>
            <a:r>
              <a:rPr lang="en-US" i="1" dirty="0" smtClean="0"/>
              <a:t>open.</a:t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/>
              <a:t>The woman who rented the room left the window </a:t>
            </a:r>
            <a:r>
              <a:rPr lang="en-US" i="1" dirty="0" smtClean="0"/>
              <a:t>open</a:t>
            </a:r>
            <a:r>
              <a:rPr lang="en-US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eribification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21624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AP Stylebook 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Google 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trademark for a Web search engine. </a:t>
            </a:r>
            <a:r>
              <a:rPr lang="en-US" i="1" dirty="0"/>
              <a:t>Google</a:t>
            </a:r>
            <a:r>
              <a:rPr lang="en-US" dirty="0"/>
              <a:t>, </a:t>
            </a:r>
            <a:r>
              <a:rPr lang="en-US" i="1" dirty="0"/>
              <a:t>Googling</a:t>
            </a:r>
            <a:r>
              <a:rPr lang="en-US" dirty="0"/>
              <a:t> and </a:t>
            </a:r>
            <a:r>
              <a:rPr lang="en-US" i="1" dirty="0"/>
              <a:t>Googled</a:t>
            </a:r>
            <a:r>
              <a:rPr lang="en-US" dirty="0"/>
              <a:t> are used informally as </a:t>
            </a:r>
            <a:r>
              <a:rPr lang="en-US" dirty="0" smtClean="0"/>
              <a:t> verbs </a:t>
            </a:r>
            <a:r>
              <a:rPr lang="en-US" dirty="0"/>
              <a:t>for searching for information on </a:t>
            </a:r>
            <a:r>
              <a:rPr lang="en-US" dirty="0" smtClean="0"/>
              <a:t>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of the formality level of your writing.</a:t>
            </a:r>
          </a:p>
          <a:p>
            <a:pPr lvl="1"/>
            <a:r>
              <a:rPr lang="en-US" dirty="0" smtClean="0"/>
              <a:t>Are you blogging? Or writing a company’s year-end sales report?</a:t>
            </a:r>
            <a:endParaRPr lang="en-US" dirty="0"/>
          </a:p>
          <a:p>
            <a:r>
              <a:rPr lang="en-US" dirty="0" smtClean="0"/>
              <a:t>Think of your audience.</a:t>
            </a:r>
          </a:p>
          <a:p>
            <a:pPr lvl="1"/>
            <a:r>
              <a:rPr lang="en-US" dirty="0" smtClean="0"/>
              <a:t>Are they college students? Will they feel included or excluded if you use an informal word that they might or might not recognize?</a:t>
            </a:r>
          </a:p>
          <a:p>
            <a:r>
              <a:rPr lang="en-US" dirty="0" smtClean="0"/>
              <a:t>Make a decision for each piece you write.</a:t>
            </a:r>
          </a:p>
        </p:txBody>
      </p:sp>
    </p:spTree>
    <p:extLst>
      <p:ext uri="{BB962C8B-B14F-4D97-AF65-F5344CB8AC3E}">
        <p14:creationId xmlns:p14="http://schemas.microsoft.com/office/powerpoint/2010/main" val="30773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Stylebook Precedents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precedent was set with the company Xerox, which is not a synonym for photocopying.</a:t>
            </a:r>
          </a:p>
          <a:p>
            <a:r>
              <a:rPr lang="en-US" dirty="0" smtClean="0"/>
              <a:t>A Frisbee is a flying disc, but not all flying discs are Frisbees.</a:t>
            </a:r>
          </a:p>
          <a:p>
            <a:r>
              <a:rPr lang="en-US" dirty="0" smtClean="0"/>
              <a:t>Email is still a noun only. No verbification recognized, even as informal.</a:t>
            </a:r>
          </a:p>
          <a:p>
            <a:pPr lvl="1"/>
            <a:r>
              <a:rPr lang="en-US" dirty="0" smtClean="0"/>
              <a:t>Though the spelling has changed from e-mail.</a:t>
            </a:r>
          </a:p>
        </p:txBody>
      </p:sp>
    </p:spTree>
    <p:extLst>
      <p:ext uri="{BB962C8B-B14F-4D97-AF65-F5344CB8AC3E}">
        <p14:creationId xmlns:p14="http://schemas.microsoft.com/office/powerpoint/2010/main" val="16841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xclamation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38605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“You get three exclamation points in your lifetime. Do you really want to use them all up in one story?”</a:t>
            </a:r>
          </a:p>
          <a:p>
            <a:pPr lvl="1"/>
            <a:r>
              <a:rPr lang="en-US" dirty="0" smtClean="0"/>
              <a:t>Dennis Spies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743200"/>
            <a:ext cx="2020420" cy="2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Prescriptive vs. Descriptive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Prescriptivist</a:t>
            </a:r>
            <a:r>
              <a:rPr lang="en-US" dirty="0" smtClean="0"/>
              <a:t>: A person whose approach to grammar is concerned with establishing norms of correct and incorrect use, and setting up rules based on those norms.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Descriptivist</a:t>
            </a:r>
            <a:r>
              <a:rPr lang="en-US" dirty="0" smtClean="0"/>
              <a:t>: A person whose approach to grammar is concerned with how native speakers use the language without relying on proposed rules of correctness.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sz="4200" dirty="0" smtClean="0"/>
              <a:t>He was mad</a:t>
            </a:r>
          </a:p>
          <a:p>
            <a:pPr algn="ctr"/>
            <a:r>
              <a:rPr lang="en-US" sz="4200" dirty="0" smtClean="0"/>
              <a:t>He was mad!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ery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3400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11787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200" dirty="0" smtClean="0"/>
          </a:p>
          <a:p>
            <a:r>
              <a:rPr lang="en-US" sz="4200" dirty="0" smtClean="0"/>
              <a:t>He was mad</a:t>
            </a:r>
          </a:p>
          <a:p>
            <a:r>
              <a:rPr lang="en-US" sz="4200" dirty="0" smtClean="0"/>
              <a:t>He was very mad.</a:t>
            </a:r>
          </a:p>
          <a:p>
            <a:r>
              <a:rPr lang="en-US" sz="4200" dirty="0" smtClean="0"/>
              <a:t>He was very very very mad.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40587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Substitute damn every time you’re inclined to write very; your editor will delete it, and the writing will be just as it should be.</a:t>
            </a:r>
          </a:p>
          <a:p>
            <a:pPr lvl="1"/>
            <a:r>
              <a:rPr lang="en-US" dirty="0" smtClean="0"/>
              <a:t>Mark Twain</a:t>
            </a:r>
            <a:endParaRPr lang="en-US" dirty="0"/>
          </a:p>
        </p:txBody>
      </p:sp>
      <p:pic>
        <p:nvPicPr>
          <p:cNvPr id="1026" name="Picture 2" descr="C:\Users\lstarkey\AppData\Local\Microsoft\Windows\Temporary Internet Files\Content.IE5\0UY5O4MM\mark-twain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467962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7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dverbs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3649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Who knows what’s wrong with this slide?</a:t>
            </a:r>
          </a:p>
          <a:p>
            <a:pPr marL="0" indent="0">
              <a:buNone/>
            </a:pPr>
            <a:r>
              <a:rPr lang="en-US" dirty="0" smtClean="0"/>
              <a:t>If you guess correct, I’ll give you a prize!</a:t>
            </a:r>
            <a:endParaRPr lang="en-US" dirty="0"/>
          </a:p>
        </p:txBody>
      </p:sp>
      <p:pic>
        <p:nvPicPr>
          <p:cNvPr id="2050" name="Picture 2" descr="C:\Users\lstarkey\AppData\Local\Microsoft\Windows\Temporary Internet Files\Content.IE5\H5F4QG5W\secretlondon-purple-presen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3136508" cy="32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Correct?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200" dirty="0" smtClean="0"/>
          </a:p>
          <a:p>
            <a:pPr algn="ctr"/>
            <a:endParaRPr lang="en-US" sz="4200" dirty="0"/>
          </a:p>
          <a:p>
            <a:pPr algn="ctr"/>
            <a:r>
              <a:rPr lang="en-US" sz="4200" dirty="0" smtClean="0"/>
              <a:t>He smiled happily</a:t>
            </a:r>
          </a:p>
          <a:p>
            <a:pPr algn="ctr"/>
            <a:r>
              <a:rPr lang="en-US" sz="4200" dirty="0" smtClean="0"/>
              <a:t>He smiled happy.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better verb that doesn’t need an adverb.</a:t>
            </a:r>
          </a:p>
          <a:p>
            <a:pPr lvl="1"/>
            <a:r>
              <a:rPr lang="en-US" dirty="0" smtClean="0"/>
              <a:t>He chortled.</a:t>
            </a:r>
          </a:p>
          <a:p>
            <a:r>
              <a:rPr lang="en-US" dirty="0" smtClean="0"/>
              <a:t>Find a better descriptive phrase.</a:t>
            </a:r>
          </a:p>
          <a:p>
            <a:pPr lvl="1"/>
            <a:r>
              <a:rPr lang="en-US" dirty="0" smtClean="0"/>
              <a:t>He smiled with the joy of a man who has just seen his first child.</a:t>
            </a:r>
          </a:p>
          <a:p>
            <a:r>
              <a:rPr lang="en-US" dirty="0" smtClean="0"/>
              <a:t>If you need an adverb, use it.</a:t>
            </a:r>
          </a:p>
          <a:p>
            <a:pPr lvl="1"/>
            <a:r>
              <a:rPr lang="en-US" dirty="0" smtClean="0"/>
              <a:t>He smiled happily.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96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you answered my earlier question correctly, I have a prize for you.</a:t>
            </a:r>
            <a:endParaRPr lang="en-US" dirty="0"/>
          </a:p>
        </p:txBody>
      </p:sp>
      <p:pic>
        <p:nvPicPr>
          <p:cNvPr id="3074" name="Picture 2" descr="C:\Users\lstarkey\AppData\Local\Microsoft\Windows\Temporary Internet Files\Content.IE5\H5F4QG5W\secretlondon-purple-presen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02595"/>
            <a:ext cx="31369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9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ingular they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9181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Grammar?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Grammar</a:t>
            </a:r>
            <a:r>
              <a:rPr lang="en-US" dirty="0" smtClean="0"/>
              <a:t> is the set of structural rules governing clauses, phrases and words in any </a:t>
            </a:r>
            <a:r>
              <a:rPr lang="en-US" u="sng" dirty="0" smtClean="0"/>
              <a:t>natural</a:t>
            </a:r>
            <a:r>
              <a:rPr lang="en-US" dirty="0" smtClean="0"/>
              <a:t> language. </a:t>
            </a:r>
            <a:r>
              <a:rPr lang="en-US" i="1" dirty="0" smtClean="0"/>
              <a:t>Style</a:t>
            </a:r>
            <a:r>
              <a:rPr lang="en-US" dirty="0" smtClean="0"/>
              <a:t> is how we choose to obey or disobey those rules.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Someone has their knickers in a twist over grammar today.</a:t>
            </a:r>
          </a:p>
          <a:p>
            <a:endParaRPr lang="en-US" dirty="0" smtClean="0"/>
          </a:p>
          <a:p>
            <a:r>
              <a:rPr lang="en-US" u="sng" dirty="0" smtClean="0"/>
              <a:t>Someone</a:t>
            </a:r>
            <a:r>
              <a:rPr lang="en-US" dirty="0" smtClean="0"/>
              <a:t> has </a:t>
            </a:r>
            <a:r>
              <a:rPr lang="en-US" u="sng" dirty="0" smtClean="0"/>
              <a:t>their</a:t>
            </a:r>
            <a:r>
              <a:rPr lang="en-US" dirty="0" smtClean="0"/>
              <a:t> knickers in a twist over grammar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For now, rewrite it, changing to a plurals if necessary.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Use specific gender if needed.</a:t>
            </a:r>
          </a:p>
          <a:p>
            <a:pPr lvl="1"/>
            <a:r>
              <a:rPr lang="en-US" u="sng" dirty="0" smtClean="0"/>
              <a:t>Miss Frogbottom </a:t>
            </a:r>
            <a:r>
              <a:rPr lang="en-US" dirty="0" smtClean="0"/>
              <a:t>has </a:t>
            </a:r>
            <a:r>
              <a:rPr lang="en-US" u="sng" dirty="0" smtClean="0"/>
              <a:t>her</a:t>
            </a:r>
            <a:r>
              <a:rPr lang="en-US" dirty="0" smtClean="0"/>
              <a:t> knickers in a twist over grammar today.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Pay attention to shifting modes. I think this one will become standard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on sequiturs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7636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Sequitur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Latin, it means “does not follow.”</a:t>
            </a:r>
          </a:p>
          <a:p>
            <a:endParaRPr lang="en-US" dirty="0" smtClean="0"/>
          </a:p>
          <a:p>
            <a:r>
              <a:rPr lang="en-US" dirty="0" smtClean="0"/>
              <a:t>An introductory clause must refer to the first noun of the main clause.</a:t>
            </a:r>
          </a:p>
          <a:p>
            <a:pPr lvl="1"/>
            <a:r>
              <a:rPr lang="en-US" dirty="0" smtClean="0"/>
              <a:t>By Hes Terrific and out of Miss Pawhuska, the gray mare was John’s favorite.</a:t>
            </a:r>
          </a:p>
          <a:p>
            <a:pPr lvl="1"/>
            <a:r>
              <a:rPr lang="en-US" dirty="0" smtClean="0"/>
              <a:t>By Hes Terrific and out of Miss Pawhuska, John loved his gray mare.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Reread your copy for non sequiturs.</a:t>
            </a:r>
          </a:p>
          <a:p>
            <a:r>
              <a:rPr lang="en-US" dirty="0" smtClean="0"/>
              <a:t>When you mix up your writing with introductory clauses, be sure you’re not mixing up your readers with non sequiturs.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nfinitives M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  <p:extLst>
      <p:ext uri="{BB962C8B-B14F-4D97-AF65-F5344CB8AC3E}">
        <p14:creationId xmlns:p14="http://schemas.microsoft.com/office/powerpoint/2010/main" val="18294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the Heck is an Infinitive?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Infinitives are the “to” version of verbs</a:t>
            </a:r>
            <a:br>
              <a:rPr lang="en-US" b="1" dirty="0" smtClean="0"/>
            </a:br>
            <a:endParaRPr lang="en-US" dirty="0"/>
          </a:p>
          <a:p>
            <a:r>
              <a:rPr lang="en-US" dirty="0" smtClean="0"/>
              <a:t>	To go, to walk, to run, to drive</a:t>
            </a:r>
          </a:p>
          <a:p>
            <a:r>
              <a:rPr lang="en-US" dirty="0"/>
              <a:t>	</a:t>
            </a:r>
            <a:r>
              <a:rPr lang="en-US" dirty="0" smtClean="0"/>
              <a:t>To stand, to sit, to kneel, to ride</a:t>
            </a:r>
          </a:p>
          <a:p>
            <a:r>
              <a:rPr lang="en-US" dirty="0"/>
              <a:t>	</a:t>
            </a:r>
            <a:r>
              <a:rPr lang="en-US" dirty="0" smtClean="0"/>
              <a:t>To be or not to 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876800"/>
            <a:ext cx="818388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To boldly go where no one has gone before</a:t>
            </a:r>
            <a:endParaRPr lang="en-US" dirty="0"/>
          </a:p>
        </p:txBody>
      </p:sp>
      <p:pic>
        <p:nvPicPr>
          <p:cNvPr id="2050" name="Picture 2" descr="C:\Users\lstarkey\AppData\Local\Microsoft\Windows\Temporary Internet Files\Content.IE5\0UY5O4MM\Logo[3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Split that infinitive like it’s a banana surrounding ice cream and chocolate sauce.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Caveat: It’s more reader-friendly to keep the parts of your verb as close together as you can.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and I – fix it</a:t>
            </a:r>
          </a:p>
          <a:p>
            <a:r>
              <a:rPr lang="en-US" dirty="0" smtClean="0"/>
              <a:t>That/which – learn it and fix it</a:t>
            </a:r>
          </a:p>
          <a:p>
            <a:r>
              <a:rPr lang="en-US" dirty="0" smtClean="0"/>
              <a:t>Who/whom – learn it and rewrite it</a:t>
            </a:r>
          </a:p>
          <a:p>
            <a:r>
              <a:rPr lang="en-US" dirty="0" smtClean="0"/>
              <a:t>Verbification – think of your readers</a:t>
            </a:r>
          </a:p>
          <a:p>
            <a:r>
              <a:rPr lang="en-US" dirty="0" smtClean="0"/>
              <a:t>Exclamation point – delete it</a:t>
            </a:r>
          </a:p>
          <a:p>
            <a:r>
              <a:rPr lang="en-US" dirty="0" smtClean="0"/>
              <a:t>Very – delete it</a:t>
            </a:r>
          </a:p>
          <a:p>
            <a:r>
              <a:rPr lang="en-US" dirty="0" smtClean="0"/>
              <a:t>Adverbs – use them</a:t>
            </a:r>
          </a:p>
          <a:p>
            <a:r>
              <a:rPr lang="en-US" dirty="0" smtClean="0"/>
              <a:t>Non sequiturs – fix them</a:t>
            </a:r>
          </a:p>
          <a:p>
            <a:r>
              <a:rPr lang="en-US" dirty="0" smtClean="0"/>
              <a:t>Split infinitives – split and 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vs.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Grammar: The doctor </a:t>
            </a:r>
            <a:r>
              <a:rPr lang="en-US" u="sng" dirty="0" smtClean="0"/>
              <a:t>is</a:t>
            </a:r>
            <a:r>
              <a:rPr lang="en-US" dirty="0" smtClean="0"/>
              <a:t> in, not the doctor </a:t>
            </a:r>
            <a:r>
              <a:rPr lang="en-US" u="sng" dirty="0" smtClean="0"/>
              <a:t>are</a:t>
            </a:r>
            <a:r>
              <a:rPr lang="en-US" dirty="0" smtClean="0"/>
              <a:t> in.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Style: </a:t>
            </a:r>
            <a:r>
              <a:rPr lang="en-US" u="sng" dirty="0" smtClean="0"/>
              <a:t>Dr.</a:t>
            </a:r>
            <a:r>
              <a:rPr lang="en-US" dirty="0" smtClean="0"/>
              <a:t> Jones was the veterinarian  at the show.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93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Associated Press Stylebook</a:t>
            </a:r>
          </a:p>
          <a:p>
            <a:pPr lvl="1"/>
            <a:r>
              <a:rPr lang="en-US" dirty="0" smtClean="0"/>
              <a:t>A new edition will be released July 14. Mine is on preorder. Is yours?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“On Writing Well” </a:t>
            </a:r>
          </a:p>
          <a:p>
            <a:pPr lvl="1"/>
            <a:r>
              <a:rPr lang="en-US" dirty="0" smtClean="0"/>
              <a:t>by William Zinsser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“Do You Speak American”</a:t>
            </a:r>
          </a:p>
          <a:p>
            <a:pPr lvl="1"/>
            <a:r>
              <a:rPr lang="en-US" dirty="0" smtClean="0"/>
              <a:t>by Robert MacNeil and William Cran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Thanks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estimable Miss Janet Whitsell</a:t>
            </a:r>
          </a:p>
          <a:p>
            <a:pPr lvl="1"/>
            <a:r>
              <a:rPr lang="en-US" dirty="0" smtClean="0"/>
              <a:t>as Miss Frogbottom</a:t>
            </a:r>
          </a:p>
          <a:p>
            <a:r>
              <a:rPr lang="en-US" dirty="0" smtClean="0"/>
              <a:t>Mrs. Kendrick</a:t>
            </a:r>
          </a:p>
          <a:p>
            <a:pPr lvl="1"/>
            <a:r>
              <a:rPr lang="en-US" dirty="0" smtClean="0"/>
              <a:t> Sunset Elementary School</a:t>
            </a:r>
          </a:p>
          <a:p>
            <a:r>
              <a:rPr lang="en-US" dirty="0" smtClean="0"/>
              <a:t>Mrs. Napp</a:t>
            </a:r>
          </a:p>
          <a:p>
            <a:pPr lvl="1"/>
            <a:r>
              <a:rPr lang="en-US" dirty="0" smtClean="0"/>
              <a:t>Sunset Elementary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More Thanks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Janey Joyce, Amarillo Globe-News</a:t>
            </a:r>
          </a:p>
          <a:p>
            <a:r>
              <a:rPr lang="en-US" dirty="0" smtClean="0"/>
              <a:t>Dennis Spies, Amarillo Globe-News</a:t>
            </a:r>
          </a:p>
          <a:p>
            <a:r>
              <a:rPr lang="en-US" dirty="0" smtClean="0"/>
              <a:t>Bruce Beck, Amarillo Globe-News</a:t>
            </a:r>
          </a:p>
          <a:p>
            <a:r>
              <a:rPr lang="en-US" dirty="0" smtClean="0"/>
              <a:t>All my current and former colleagues who love grammar and arguing in equal proportion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Most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you.</a:t>
            </a:r>
          </a:p>
          <a:p>
            <a:r>
              <a:rPr lang="en-US" dirty="0" smtClean="0"/>
              <a:t>Thanks for listening.</a:t>
            </a:r>
          </a:p>
          <a:p>
            <a:r>
              <a:rPr lang="en-US" dirty="0" smtClean="0"/>
              <a:t>You’re awesome.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English doesn’t borrow from other languages. English follows other languages down dark alleys, knocks them over and rummages through their pockets for loose grammar.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-- Someone who knew what he was talking about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6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There’s changes coming.</a:t>
            </a:r>
          </a:p>
          <a:p>
            <a:r>
              <a:rPr lang="en-US" dirty="0" smtClean="0"/>
              <a:t>There’s things wrong with that statement – for 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What’s Correct?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still important for magazines and newspapers to use correct grammar and style</a:t>
            </a:r>
          </a:p>
          <a:p>
            <a:r>
              <a:rPr lang="en-US" dirty="0"/>
              <a:t>A</a:t>
            </a:r>
            <a:r>
              <a:rPr lang="en-US" dirty="0" smtClean="0"/>
              <a:t>s they are understood at the time of the writing.</a:t>
            </a:r>
          </a:p>
          <a:p>
            <a:r>
              <a:rPr lang="en-US" i="1" u="sng" dirty="0" smtClean="0"/>
              <a:t>As they are understood at the time of the writing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37505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Unbeknownst to some former editors I have had, teen-ager no longer carries a hyphen.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303</TotalTime>
  <Words>1257</Words>
  <Application>Microsoft Office PowerPoint</Application>
  <PresentationFormat>On-screen Show (4:3)</PresentationFormat>
  <Paragraphs>217</Paragraphs>
  <Slides>53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Calibri</vt:lpstr>
      <vt:lpstr>Verdana</vt:lpstr>
      <vt:lpstr>Wingdings 2</vt:lpstr>
      <vt:lpstr>Aspect</vt:lpstr>
      <vt:lpstr>Miss Frogbottom Was Wrong</vt:lpstr>
      <vt:lpstr>Miss Frogbottom</vt:lpstr>
      <vt:lpstr>Prescriptive vs. Descriptive</vt:lpstr>
      <vt:lpstr>What is Grammar?</vt:lpstr>
      <vt:lpstr>Grammar vs. Style</vt:lpstr>
      <vt:lpstr>PowerPoint Presentation</vt:lpstr>
      <vt:lpstr>PowerPoint Presentation</vt:lpstr>
      <vt:lpstr>So What’s Correct?</vt:lpstr>
      <vt:lpstr>PowerPoint Presentation</vt:lpstr>
      <vt:lpstr>PowerPoint Presentation</vt:lpstr>
      <vt:lpstr>Which Are Correct?</vt:lpstr>
      <vt:lpstr>Your Ear Knows</vt:lpstr>
      <vt:lpstr>Where It’s Wrong</vt:lpstr>
      <vt:lpstr>Where It’s Wrong</vt:lpstr>
      <vt:lpstr>Where It’s Wrong</vt:lpstr>
      <vt:lpstr>How to Handle It</vt:lpstr>
      <vt:lpstr>PowerPoint Presentation</vt:lpstr>
      <vt:lpstr>When Do You Use Which?</vt:lpstr>
      <vt:lpstr>How to Handle It</vt:lpstr>
      <vt:lpstr>PowerPoint Presentation</vt:lpstr>
      <vt:lpstr>What the AP Stylebook Says</vt:lpstr>
      <vt:lpstr>‘That’ is not a substitute</vt:lpstr>
      <vt:lpstr>How To Handle It</vt:lpstr>
      <vt:lpstr>PowerPoint Presentation</vt:lpstr>
      <vt:lpstr>What the AP Stylebook Says</vt:lpstr>
      <vt:lpstr>How to Handle It</vt:lpstr>
      <vt:lpstr>AP Stylebook Precedents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Is Correct?</vt:lpstr>
      <vt:lpstr>How to Handle It</vt:lpstr>
      <vt:lpstr>PowerPoint Presentation</vt:lpstr>
      <vt:lpstr>PowerPoint Presentation</vt:lpstr>
      <vt:lpstr>PowerPoint Presentation</vt:lpstr>
      <vt:lpstr>How to Handle It</vt:lpstr>
      <vt:lpstr>PowerPoint Presentation</vt:lpstr>
      <vt:lpstr>Non Sequitur</vt:lpstr>
      <vt:lpstr>How to Handle It</vt:lpstr>
      <vt:lpstr>PowerPoint Presentation</vt:lpstr>
      <vt:lpstr>What the Heck is an Infinitive?</vt:lpstr>
      <vt:lpstr>To boldly go where no one has gone before</vt:lpstr>
      <vt:lpstr>How to Handle It</vt:lpstr>
      <vt:lpstr>A Brief Overview</vt:lpstr>
      <vt:lpstr>Resources</vt:lpstr>
      <vt:lpstr>Many Thanks to</vt:lpstr>
      <vt:lpstr>Many More Thanks To</vt:lpstr>
      <vt:lpstr>But the Most 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 Frogbottom Was Wrong</dc:title>
  <dc:creator>Larri Jo Starkey</dc:creator>
  <cp:lastModifiedBy>Chris Brune</cp:lastModifiedBy>
  <cp:revision>143</cp:revision>
  <dcterms:created xsi:type="dcterms:W3CDTF">2015-06-10T22:21:47Z</dcterms:created>
  <dcterms:modified xsi:type="dcterms:W3CDTF">2015-07-23T01:50:37Z</dcterms:modified>
</cp:coreProperties>
</file>